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7285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f039dd5c_1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f039dd5c_1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bf039dd5c_1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c23af4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ac23af4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f36bcab7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bf36bcab7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f36bcab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bf36bcab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f039dd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bf039dd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039dd5c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039dd5c_1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bf039dd5c_1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68213f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68213f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b68213f9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d086a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ad086a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e4d0bb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be4d0bb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e4d0bb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e4d0bb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be4d0bb2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93" name="Google Shape;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e4d0bb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e4d0bb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f039dd5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f039dd5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bf039dd5c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f039dd5c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f039dd5c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bf039dd5c_1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f039dd5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f039dd5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f039dd5c_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f039dd5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f039dd5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f039dd5c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f039dd5c_1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f039dd5c_1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bf039dd5c_1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f039dd5c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f039dd5c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bf039dd5c_6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e032f4b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be032f4b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e032f4b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be032f4b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e032f4b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be032f4b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emphasize merging gap</a:t>
            </a: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f039dd5c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f039dd5c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bf039dd5c_6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f039dd5c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f039dd5c_1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bf039dd5c_1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f039dd5c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bf039dd5c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c23af40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ac23af40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f039dd5c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bf039dd5c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f039dd5c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bf039dd5c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f039dd5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bf039dd5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f039dd5c_6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bf039dd5c_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e032f4b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be032f4b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c23af404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 still</a:t>
            </a:r>
            <a:endParaRPr/>
          </a:p>
        </p:txBody>
      </p:sp>
      <p:sp>
        <p:nvSpPr>
          <p:cNvPr id="426" name="Google Shape;426;g2ac23af40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cd7ebe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acd7ebe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f36bc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f36bc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bf36bcab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f36bca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f36bca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bf36bcab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e16615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be16615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c23af40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ac23af40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47406" y="305990"/>
            <a:ext cx="8481019" cy="627501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64559" y="6590770"/>
            <a:ext cx="3211135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NOTRE DAME DESIGN RESEARCH //</a:t>
            </a:r>
            <a:r>
              <a:rPr lang="en-US" sz="7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BUSINESS   Allende, Ferrao, Rush, Walker</a:t>
            </a:r>
            <a:endParaRPr sz="700" b="0" i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-24005" y="111874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hyperlink" Target="https://marvelapp.com/291hje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t="5768" b="5759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366915" y="5383849"/>
            <a:ext cx="57867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UNIVERSITY OF NOTRE DAME // Design Research Practices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EFEFEF"/>
                </a:solidFill>
                <a:latin typeface="Maven Pro"/>
                <a:ea typeface="Maven Pro"/>
                <a:cs typeface="Maven Pro"/>
                <a:sym typeface="Maven Pro"/>
              </a:rPr>
              <a:t>Christina Allende, Eva Ferrao, Jacob Rush, Sam Walker</a:t>
            </a:r>
            <a:endParaRPr sz="1200">
              <a:solidFill>
                <a:srgbClr val="EFEFE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December 7, 2017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353403" y="2390127"/>
            <a:ext cx="6159000" cy="17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CITY OF SOUTH BEND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INCLUSIVE TECHNOLOGY RESOURCE CENTER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Curriculum &amp; Programming</a:t>
            </a:r>
            <a:endParaRPr sz="24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825" y="2390125"/>
            <a:ext cx="972576" cy="97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 descr="Image result for old people with computer picture"/>
          <p:cNvPicPr preferRelativeResize="0"/>
          <p:nvPr/>
        </p:nvPicPr>
        <p:blipFill rotWithShape="1">
          <a:blip r:embed="rId3">
            <a:alphaModFix/>
          </a:blip>
          <a:srcRect l="2111" r="526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37095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744325" y="4596100"/>
            <a:ext cx="67281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Spark tech confidence in those who feel tech illiterate</a:t>
            </a:r>
            <a:endParaRPr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813600" y="665375"/>
            <a:ext cx="47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Assessment &amp; Daily Life Literacy 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838200" y="1371600"/>
            <a:ext cx="68598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Determine current level of tech understanding and their ability to take full advantage of the benefits 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Identify ability to understand, use and safely interact with digital resources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Ask open-ended questions to encourage narratives and detailed responses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Decipher tasks achieved through computers or mobile devices and preferences</a:t>
            </a:r>
            <a:endParaRPr sz="18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Primarily smartphone users are limited in:</a:t>
            </a:r>
            <a:endParaRPr sz="18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formatting/saving and transmitting documents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filling in online applications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troubleshooting 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protect themselves online 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keyboard efficiencies and shortcuts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financial transactions</a:t>
            </a:r>
            <a:endParaRPr sz="1800">
              <a:solidFill>
                <a:schemeClr val="lt1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813600" y="665375"/>
            <a:ext cx="44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Assessment &amp; Daily Life Literacy 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909075" y="1004250"/>
            <a:ext cx="75000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25" y="1384575"/>
            <a:ext cx="3735159" cy="484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4865925" y="1502225"/>
            <a:ext cx="3673800" cy="45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Assessments are conducted by staff who interview  and get to know clients. It may also be done at a SparkSITE by resource staff who have been trained in the curriculum.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Clients are asked to show staff their phone and how they use it for various tasks allowing observation of comfort and proficiency.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813600" y="665375"/>
            <a:ext cx="44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Assessment &amp; Daily Life Literacy 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909075" y="1004250"/>
            <a:ext cx="75000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6813975" y="1603200"/>
            <a:ext cx="19758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Shifting from a literacy model based on applications to one based on tasks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t="9412"/>
          <a:stretch/>
        </p:blipFill>
        <p:spPr>
          <a:xfrm>
            <a:off x="813600" y="1679400"/>
            <a:ext cx="5851600" cy="40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/>
        </p:nvSpPr>
        <p:spPr>
          <a:xfrm>
            <a:off x="966000" y="512975"/>
            <a:ext cx="57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Peer Learning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966000" y="3003200"/>
            <a:ext cx="7863000" cy="3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Members feel more comfortable interacting with teachers who are also their peers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Fosters a team-building spirit and provides tangible end-goals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Reinforces teachers own learning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Preparation for other real life social and employment situations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88" y="1175873"/>
            <a:ext cx="7033824" cy="2346926"/>
          </a:xfrm>
          <a:prstGeom prst="rect">
            <a:avLst/>
          </a:prstGeom>
          <a:noFill/>
          <a:ln w="38100" cap="flat" cmpd="sng">
            <a:solidFill>
              <a:srgbClr val="ACD13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 descr="Image result for online paying bills"/>
          <p:cNvPicPr preferRelativeResize="0"/>
          <p:nvPr/>
        </p:nvPicPr>
        <p:blipFill rotWithShape="1">
          <a:blip r:embed="rId3">
            <a:alphaModFix/>
          </a:blip>
          <a:srcRect l="1778" r="7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ctrTitle"/>
          </p:nvPr>
        </p:nvSpPr>
        <p:spPr>
          <a:xfrm>
            <a:off x="535375" y="4061200"/>
            <a:ext cx="74133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Spark interest by giving tech purpose; don’t just teach for tech’s sake </a:t>
            </a:r>
            <a:endParaRPr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685800" y="3479625"/>
            <a:ext cx="77724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+Tech</a:t>
            </a:r>
            <a:endParaRPr sz="11500">
              <a:solidFill>
                <a:srgbClr val="93C47D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1118400" y="4815575"/>
            <a:ext cx="73416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An inside out approach to generating</a:t>
            </a:r>
            <a:r>
              <a:rPr lang="en-US" sz="2400" i="1">
                <a:solidFill>
                  <a:srgbClr val="CCCCC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a purpose </a:t>
            </a:r>
            <a:r>
              <a:rPr lang="en-US" sz="2400">
                <a:solidFill>
                  <a:srgbClr val="CCCCC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for tech</a:t>
            </a:r>
            <a:endParaRPr sz="2400">
              <a:solidFill>
                <a:srgbClr val="CCCCCC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 l="573" t="14575" r="573" b="7017"/>
          <a:stretch/>
        </p:blipFill>
        <p:spPr>
          <a:xfrm>
            <a:off x="724825" y="0"/>
            <a:ext cx="78426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724950" y="1316025"/>
            <a:ext cx="31233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3150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813599" y="607702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Finances +Tech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724825" y="2794650"/>
            <a:ext cx="31233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909075" y="1415075"/>
            <a:ext cx="32064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Learning how to electronically keep track of your finances</a:t>
            </a:r>
            <a:endParaRPr sz="1800">
              <a:solidFill>
                <a:srgbClr val="D9D9D9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Payroll card transactions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Online Banking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Paying Bills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Online Shopping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Budgeting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7338625" y="6071550"/>
            <a:ext cx="13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99999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Jacob Titus</a:t>
            </a:r>
            <a:endParaRPr sz="1200" i="1">
              <a:solidFill>
                <a:srgbClr val="99999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99999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Instagram: @west.sb </a:t>
            </a:r>
            <a:endParaRPr sz="1200" i="1">
              <a:solidFill>
                <a:srgbClr val="99999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525" y="0"/>
            <a:ext cx="9144000" cy="684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33150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821950" y="598500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Health +Tech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878025" y="1417675"/>
            <a:ext cx="2858100" cy="3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Tech to help manage your health</a:t>
            </a:r>
            <a:endParaRPr sz="1800">
              <a:solidFill>
                <a:srgbClr val="D9D9D9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Beacon Connected Care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Medicare/Medicaid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WebMD /  health resources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Prescription Refills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Medication Adherence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l="10859" r="-1735"/>
          <a:stretch/>
        </p:blipFill>
        <p:spPr>
          <a:xfrm>
            <a:off x="0" y="0"/>
            <a:ext cx="93054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31506" y="190165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21950" y="55672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Security +Tech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300425" y="1105425"/>
            <a:ext cx="80841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“I’ve found resumes, divorce papers, immigration documents on library computers. I collect them on a flash drive for laughs.” - John, 66</a:t>
            </a:r>
            <a:endParaRPr sz="18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778500" y="3000625"/>
            <a:ext cx="25200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909075" y="1800525"/>
            <a:ext cx="2830500" cy="3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Uncovering real &amp; perceived risks of computers and internet</a:t>
            </a:r>
            <a:endParaRPr sz="1800">
              <a:solidFill>
                <a:srgbClr val="CCCCCC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Safe vs. Risky Websites </a:t>
            </a:r>
            <a:endParaRPr sz="1800">
              <a:solidFill>
                <a:schemeClr val="lt1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Securely Save Documents </a:t>
            </a:r>
            <a:endParaRPr sz="1800">
              <a:solidFill>
                <a:schemeClr val="lt1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Using Credit Cards Online</a:t>
            </a:r>
            <a:endParaRPr sz="1800">
              <a:solidFill>
                <a:schemeClr val="lt1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Virus prevention</a:t>
            </a:r>
            <a:r>
              <a:rPr lang="en-US" sz="1600">
                <a:solidFill>
                  <a:schemeClr val="lt1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 </a:t>
            </a:r>
            <a:endParaRPr sz="1800">
              <a:solidFill>
                <a:srgbClr val="CCCCCC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computer coaching.jpg"/>
          <p:cNvPicPr preferRelativeResize="0"/>
          <p:nvPr/>
        </p:nvPicPr>
        <p:blipFill rotWithShape="1">
          <a:blip r:embed="rId3">
            <a:alphaModFix/>
          </a:blip>
          <a:srcRect l="4275" r="5724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362681" y="291440"/>
            <a:ext cx="8481000" cy="6275100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497400" y="2675925"/>
            <a:ext cx="64314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WORLD IS MOVING FORWARD FOR THOSE WHO KNOW HOW TO MOVE FORWARD WITH IT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98" name="Google Shape;98;p14" descr="yello-quotation-marks-hi.png"/>
          <p:cNvPicPr preferRelativeResize="0"/>
          <p:nvPr/>
        </p:nvPicPr>
        <p:blipFill rotWithShape="1">
          <a:blip r:embed="rId4">
            <a:alphaModFix/>
          </a:blip>
          <a:srcRect l="49578"/>
          <a:stretch/>
        </p:blipFill>
        <p:spPr>
          <a:xfrm>
            <a:off x="7181855" y="3860800"/>
            <a:ext cx="1269124" cy="95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4"/>
          <p:cNvSpPr txBox="1"/>
          <p:nvPr/>
        </p:nvSpPr>
        <p:spPr>
          <a:xfrm>
            <a:off x="5345350" y="4232938"/>
            <a:ext cx="1610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Adriana, 45</a:t>
            </a:r>
            <a:endParaRPr sz="18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0" y="6402900"/>
            <a:ext cx="7345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Startup Stock Photos</a:t>
            </a:r>
            <a:endParaRPr sz="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4" descr="yello-quotation-marks-hi.png"/>
          <p:cNvPicPr preferRelativeResize="0"/>
          <p:nvPr/>
        </p:nvPicPr>
        <p:blipFill rotWithShape="1">
          <a:blip r:embed="rId4">
            <a:alphaModFix/>
          </a:blip>
          <a:srcRect l="49578"/>
          <a:stretch/>
        </p:blipFill>
        <p:spPr>
          <a:xfrm flipH="1">
            <a:off x="508830" y="2134150"/>
            <a:ext cx="1269125" cy="95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 descr="Image result for parenting technology picture"/>
          <p:cNvPicPr preferRelativeResize="0"/>
          <p:nvPr/>
        </p:nvPicPr>
        <p:blipFill rotWithShape="1">
          <a:blip r:embed="rId3">
            <a:alphaModFix/>
          </a:blip>
          <a:srcRect l="8441"/>
          <a:stretch/>
        </p:blipFill>
        <p:spPr>
          <a:xfrm>
            <a:off x="0" y="0"/>
            <a:ext cx="94280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/>
          <p:nvPr/>
        </p:nvSpPr>
        <p:spPr>
          <a:xfrm>
            <a:off x="473531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836975" y="571850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Online Parenting +Tech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942950" y="1645000"/>
            <a:ext cx="2870700" cy="3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Keep your children safe in the new world of interconnectivity</a:t>
            </a:r>
            <a:endParaRPr sz="1800">
              <a:solidFill>
                <a:srgbClr val="D9D9D9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D9D9D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Online Gaming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Social Media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Dangerous Websites 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Find my (child) iphone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Monitoring teens online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ctrTitle"/>
          </p:nvPr>
        </p:nvSpPr>
        <p:spPr>
          <a:xfrm>
            <a:off x="685800" y="3469350"/>
            <a:ext cx="77724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+Tech</a:t>
            </a:r>
            <a:endParaRPr sz="11500">
              <a:solidFill>
                <a:srgbClr val="93C47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"/>
          </p:nvPr>
        </p:nvSpPr>
        <p:spPr>
          <a:xfrm>
            <a:off x="1338150" y="4939350"/>
            <a:ext cx="640080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9D9D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Implementation </a:t>
            </a:r>
            <a:endParaRPr sz="3000">
              <a:solidFill>
                <a:srgbClr val="D9D9D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 descr="Image result for homeless person with smartphone"/>
          <p:cNvPicPr preferRelativeResize="0"/>
          <p:nvPr/>
        </p:nvPicPr>
        <p:blipFill rotWithShape="1">
          <a:blip r:embed="rId3">
            <a:alphaModFix/>
          </a:blip>
          <a:srcRect l="4021" r="11661"/>
          <a:stretch/>
        </p:blipFill>
        <p:spPr>
          <a:xfrm>
            <a:off x="0" y="722713"/>
            <a:ext cx="9144000" cy="54822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/>
          <p:nvPr/>
        </p:nvSpPr>
        <p:spPr>
          <a:xfrm>
            <a:off x="37095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ctrTitle"/>
          </p:nvPr>
        </p:nvSpPr>
        <p:spPr>
          <a:xfrm>
            <a:off x="618675" y="4197450"/>
            <a:ext cx="6845400" cy="23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Leverage ubiquity of smartphones as a gateway to tech confidence</a:t>
            </a:r>
            <a:endParaRPr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 descr="Image result for google on phone and laptop"/>
          <p:cNvPicPr preferRelativeResize="0"/>
          <p:nvPr/>
        </p:nvPicPr>
        <p:blipFill rotWithShape="1">
          <a:blip r:embed="rId3">
            <a:alphaModFix amt="84000"/>
          </a:blip>
          <a:srcRect l="3971" r="24975"/>
          <a:stretch/>
        </p:blipFill>
        <p:spPr>
          <a:xfrm>
            <a:off x="3993800" y="1777338"/>
            <a:ext cx="4381225" cy="4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848375" y="501500"/>
            <a:ext cx="7815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Phone to Computer Courses  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85800" y="1583875"/>
            <a:ext cx="3592200" cy="47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936125" y="1588075"/>
            <a:ext cx="25827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752225" y="1681600"/>
            <a:ext cx="3192900" cy="4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Task driven course simultaneously using both computer and smartphone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Compares advantages and disadvantages of software on differing devices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Gives members confidence in their existing tech skills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 amt="73000"/>
          </a:blip>
          <a:srcRect l="11988" r="10214"/>
          <a:stretch/>
        </p:blipFill>
        <p:spPr>
          <a:xfrm>
            <a:off x="1036350" y="1687225"/>
            <a:ext cx="6268827" cy="47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869250" y="585050"/>
            <a:ext cx="45636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Online Lessons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6945750" y="6473400"/>
            <a:ext cx="2315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434343"/>
                </a:solidFill>
              </a:rPr>
              <a:t>Online Centres Network, UK</a:t>
            </a:r>
            <a:endParaRPr sz="1200" i="1">
              <a:solidFill>
                <a:srgbClr val="434343"/>
              </a:solidFill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975925" y="1242250"/>
            <a:ext cx="6789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License or develop self-driven online curriculum  </a:t>
            </a:r>
            <a:endParaRPr sz="1800" i="1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/>
        </p:nvSpPr>
        <p:spPr>
          <a:xfrm>
            <a:off x="831675" y="501500"/>
            <a:ext cx="7815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 Curation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685800" y="1583875"/>
            <a:ext cx="3592200" cy="47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936125" y="1588075"/>
            <a:ext cx="25827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752225" y="1681600"/>
            <a:ext cx="3393600" cy="4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existing apps to help people enhance everyday navigation of world </a:t>
            </a:r>
            <a:endParaRPr sz="1800">
              <a:solidFill>
                <a:srgbClr val="D9D9D9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Mint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Google Maps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Apple Keychain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Google Drive </a:t>
            </a: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  <a:latin typeface="Barlow Condensed Light"/>
              <a:ea typeface="Barlow Condensed Light"/>
              <a:cs typeface="Barlow Condensed Light"/>
              <a:sym typeface="Barlow Condensed Light"/>
            </a:endParaRPr>
          </a:p>
        </p:txBody>
      </p:sp>
      <p:pic>
        <p:nvPicPr>
          <p:cNvPr id="304" name="Google Shape;304;p37" descr="Image result for mint ap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000" y="1780300"/>
            <a:ext cx="1660275" cy="16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 descr="Image result for google ma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325" y="1780300"/>
            <a:ext cx="1660275" cy="16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 descr="Image result for google driv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888" y="3769050"/>
            <a:ext cx="1705150" cy="1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 descr="Image result for keychain appl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363" y="3754850"/>
            <a:ext cx="17335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ctrTitle"/>
          </p:nvPr>
        </p:nvSpPr>
        <p:spPr>
          <a:xfrm>
            <a:off x="685800" y="3469350"/>
            <a:ext cx="77724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Personal Growth</a:t>
            </a:r>
            <a:endParaRPr sz="9500">
              <a:solidFill>
                <a:srgbClr val="93C47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ubTitle" idx="1"/>
          </p:nvPr>
        </p:nvSpPr>
        <p:spPr>
          <a:xfrm>
            <a:off x="719625" y="4780525"/>
            <a:ext cx="640080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9D9D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Advancement of daily life tech abilities </a:t>
            </a:r>
            <a:endParaRPr sz="3000">
              <a:solidFill>
                <a:srgbClr val="D9D9D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39125" y="-12175"/>
            <a:ext cx="9144000" cy="6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/>
        </p:nvSpPr>
        <p:spPr>
          <a:xfrm rot="335">
            <a:off x="854075" y="499206"/>
            <a:ext cx="61497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Personal Growth</a:t>
            </a:r>
            <a:endParaRPr sz="36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4774200" y="1355250"/>
            <a:ext cx="3966600" cy="3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General Professional Development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Workplace productivity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Advanced “daily life communication” skills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Resumes, Cover letters, LinkedIn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Interview Etiquette, Attire, Body Language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Productivity software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Organization Tools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iPhone/laptop calendars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Microsoft Outlook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F3F3F3"/>
              </a:solidFill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75" y="498900"/>
            <a:ext cx="615000" cy="86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/>
        </p:nvSpPr>
        <p:spPr>
          <a:xfrm rot="-5400000">
            <a:off x="-2498775" y="2556625"/>
            <a:ext cx="6149700" cy="1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0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</a:t>
            </a:r>
            <a:endParaRPr sz="80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00" y="293675"/>
            <a:ext cx="7940798" cy="62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6477950" y="6568375"/>
            <a:ext cx="26559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Source: GCFLearnfree.org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813600" y="5129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</a:t>
            </a:r>
            <a:endParaRPr sz="36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50725"/>
            <a:ext cx="1875789" cy="1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304800" y="3007975"/>
            <a:ext cx="2205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Informal basics development</a:t>
            </a:r>
            <a:endParaRPr sz="1600"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402100" y="2213250"/>
            <a:ext cx="9717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125" y="1218200"/>
            <a:ext cx="1203900" cy="243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224" y="1207025"/>
            <a:ext cx="1203900" cy="243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3325" y="1222201"/>
            <a:ext cx="1114200" cy="243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7712725" y="2213250"/>
            <a:ext cx="9717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1"/>
          <p:cNvSpPr txBox="1"/>
          <p:nvPr/>
        </p:nvSpPr>
        <p:spPr>
          <a:xfrm>
            <a:off x="7441800" y="1242988"/>
            <a:ext cx="14754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Login at home to continue learning</a:t>
            </a:r>
            <a:endParaRPr sz="1600"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311700" y="4644825"/>
            <a:ext cx="2381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Login back at SBSpark to show volunteers your progress and receive advanced training</a:t>
            </a:r>
            <a:endParaRPr sz="1600"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3395" y="4515175"/>
            <a:ext cx="2445905" cy="1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5439325" y="5078325"/>
            <a:ext cx="9717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6451825" y="4583925"/>
            <a:ext cx="24459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Tech Confident and Personal Growth</a:t>
            </a:r>
            <a:endParaRPr sz="2800" b="1"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6912" y="1650725"/>
            <a:ext cx="723201" cy="9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5942450" y="3645788"/>
            <a:ext cx="3608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FFFFFF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  <a:hlinkClick r:id="rId9"/>
              </a:rPr>
              <a:t>ttps://marvelapp.com/291hjei</a:t>
            </a:r>
            <a:endParaRPr sz="1100">
              <a:solidFill>
                <a:srgbClr val="FFFFFF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13600" y="589175"/>
            <a:ext cx="635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Curriculum Goals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789975" y="1594500"/>
            <a:ext cx="7027200" cy="3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Encourage </a:t>
            </a:r>
            <a:r>
              <a:rPr lang="en-US" sz="24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proactive</a:t>
            </a:r>
            <a:r>
              <a:rPr lang="en-US" sz="24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use and </a:t>
            </a:r>
            <a:r>
              <a:rPr lang="en-US" sz="24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comfort</a:t>
            </a:r>
            <a:r>
              <a:rPr lang="en-US" sz="24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with technology for personal and professional growth</a:t>
            </a:r>
            <a:endParaRPr sz="2400">
              <a:solidFill>
                <a:schemeClr val="lt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Change perceptions of tech from intimidating to </a:t>
            </a:r>
            <a:r>
              <a:rPr lang="en-US" sz="24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beneficial</a:t>
            </a:r>
            <a:endParaRPr sz="24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Engage</a:t>
            </a:r>
            <a:r>
              <a:rPr lang="en-US" sz="24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community organizations to reach a greater audience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4000"/>
              </a:spcBef>
              <a:spcAft>
                <a:spcPts val="0"/>
              </a:spcAft>
              <a:buNone/>
            </a:pPr>
            <a:endParaRPr>
              <a:solidFill>
                <a:srgbClr val="ACD13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ctrTitle"/>
          </p:nvPr>
        </p:nvSpPr>
        <p:spPr>
          <a:xfrm>
            <a:off x="685800" y="3527850"/>
            <a:ext cx="77724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Career Growth</a:t>
            </a:r>
            <a:endParaRPr sz="9500">
              <a:solidFill>
                <a:srgbClr val="93C47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2"/>
          <p:cNvSpPr txBox="1">
            <a:spLocks noGrp="1"/>
          </p:cNvSpPr>
          <p:nvPr>
            <p:ph type="subTitle" idx="1"/>
          </p:nvPr>
        </p:nvSpPr>
        <p:spPr>
          <a:xfrm>
            <a:off x="778150" y="4797275"/>
            <a:ext cx="792780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9D9D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Preparing job seekers and aiding in company efficiency</a:t>
            </a:r>
            <a:endParaRPr sz="2700">
              <a:solidFill>
                <a:srgbClr val="D9D9D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/>
          <p:nvPr/>
        </p:nvSpPr>
        <p:spPr>
          <a:xfrm>
            <a:off x="37095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3"/>
          <p:cNvSpPr txBox="1">
            <a:spLocks noGrp="1"/>
          </p:cNvSpPr>
          <p:nvPr>
            <p:ph type="ctrTitle"/>
          </p:nvPr>
        </p:nvSpPr>
        <p:spPr>
          <a:xfrm>
            <a:off x="802800" y="3927450"/>
            <a:ext cx="73299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Aid employers &amp; employees in utilizing tech more efficiently in the workplace </a:t>
            </a:r>
            <a:endParaRPr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/>
        </p:nvSpPr>
        <p:spPr>
          <a:xfrm>
            <a:off x="1728000" y="360575"/>
            <a:ext cx="75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...For employers &amp; their employees </a:t>
            </a:r>
            <a:endParaRPr sz="36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8300"/>
            <a:ext cx="9144000" cy="57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5"/>
          <p:cNvPicPr preferRelativeResize="0"/>
          <p:nvPr/>
        </p:nvPicPr>
        <p:blipFill rotWithShape="1">
          <a:blip r:embed="rId3">
            <a:alphaModFix amt="26000"/>
          </a:blip>
          <a:srcRect t="3678" b="3669"/>
          <a:stretch/>
        </p:blipFill>
        <p:spPr>
          <a:xfrm>
            <a:off x="365400" y="1295600"/>
            <a:ext cx="8487524" cy="52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813600" y="512975"/>
            <a:ext cx="57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Career Growth - Employer &amp; their Employees</a:t>
            </a:r>
            <a:endParaRPr sz="28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40500" y="2324625"/>
            <a:ext cx="7863000" cy="3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Create a space designated to training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Offer trainings that do not interfere with employee’s daily operations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Improve operating efficiency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Provide professional growth for all levels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813600" y="5129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Implementation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909075" y="1533425"/>
            <a:ext cx="5614200" cy="4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Utilize SBSpark’s main Hub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or  SparkCart/SparkTruck to train on site 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Companies provide SBSpark specific goals and consultants </a:t>
            </a: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prepare tailored training on tech needs and software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 partnerships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Opportunity for ongoing revenue stream </a:t>
            </a:r>
            <a:endParaRPr sz="18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/>
        </p:nvSpPr>
        <p:spPr>
          <a:xfrm>
            <a:off x="1118400" y="665375"/>
            <a:ext cx="678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...For Job Seekers</a:t>
            </a:r>
            <a:endParaRPr sz="36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 l="3254" r="9272"/>
          <a:stretch/>
        </p:blipFill>
        <p:spPr>
          <a:xfrm>
            <a:off x="0" y="1675175"/>
            <a:ext cx="9143999" cy="40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l="7407"/>
          <a:stretch/>
        </p:blipFill>
        <p:spPr>
          <a:xfrm>
            <a:off x="-310148" y="30775"/>
            <a:ext cx="95245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331506" y="322215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8"/>
          <p:cNvSpPr txBox="1"/>
          <p:nvPr/>
        </p:nvSpPr>
        <p:spPr>
          <a:xfrm>
            <a:off x="813600" y="512975"/>
            <a:ext cx="57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Career Growth - Job Seekers</a:t>
            </a:r>
            <a:endParaRPr sz="28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677663" y="1476900"/>
            <a:ext cx="7863000" cy="3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Merge Gap between Job Seekers and Job Providers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Consultants Re-Default - redefine actual needs of local firms &amp; form partnerships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Specific computer/tech skill tailored to Re-Defaults</a:t>
            </a:r>
            <a:endParaRPr sz="1800">
              <a:solidFill>
                <a:srgbClr val="F3F3F3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Experiential learning - conveys job readiness </a:t>
            </a:r>
            <a:endParaRPr sz="180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813600" y="512975"/>
            <a:ext cx="57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 Overview</a:t>
            </a:r>
            <a:endParaRPr sz="28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813600" y="1807675"/>
            <a:ext cx="5653200" cy="3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arlow Condensed ExtraLight"/>
              <a:buAutoNum type="arabicPeriod"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Re-Default Consultations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arlow Condensed ExtraLight"/>
              <a:buAutoNum type="arabicPeriod"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Create the Re-Defaults for given industry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arlow Condensed ExtraLight"/>
              <a:buAutoNum type="arabicPeriod"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Utilize formed partnerships to provide  experiential learning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arlow Condensed ExtraLight"/>
              <a:buAutoNum type="arabicPeriod"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Physical recognition of skill development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arlow Condensed ExtraLight"/>
              <a:buAutoNum type="arabicPeriod"/>
            </a:pPr>
            <a:r>
              <a:rPr lang="en-US" sz="1800">
                <a:solidFill>
                  <a:srgbClr val="F3F3F3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Trainees become ambassadors</a:t>
            </a:r>
            <a:endParaRPr sz="1800">
              <a:solidFill>
                <a:srgbClr val="F3F3F3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432600" y="1113213"/>
            <a:ext cx="14625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1.</a:t>
            </a:r>
            <a:endParaRPr sz="80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5026900" y="1492800"/>
            <a:ext cx="1489800" cy="212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Plastics</a:t>
            </a:r>
            <a:endParaRPr u="sng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Email access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Resin cooling &amp; treatment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Machine software Set up</a:t>
            </a:r>
            <a:r>
              <a:rPr lang="en-US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6671250" y="1492800"/>
            <a:ext cx="1567500" cy="212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Healthcare</a:t>
            </a:r>
            <a:endParaRPr u="sng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Customer Service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Medical Records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Email access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5028400" y="3753350"/>
            <a:ext cx="1489800" cy="228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666666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Manufacturing</a:t>
            </a:r>
            <a:endParaRPr u="sng"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Excel data analysis</a:t>
            </a: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Machine logging</a:t>
            </a: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Production efficiency</a:t>
            </a:r>
            <a:endParaRPr>
              <a:solidFill>
                <a:srgbClr val="666666"/>
              </a:solidFill>
              <a:latin typeface="Barlow Condensed ExtraLight"/>
              <a:ea typeface="Barlow Condensed ExtraLight"/>
              <a:cs typeface="Barlow Condensed ExtraLight"/>
              <a:sym typeface="Barlow Condensed ExtraLight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6671250" y="3753350"/>
            <a:ext cx="1567500" cy="228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Entrepreneurs</a:t>
            </a:r>
            <a:endParaRPr u="sng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Website Templates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Logo &amp; identity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Social Media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4017000" y="1126738"/>
            <a:ext cx="11100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2.</a:t>
            </a:r>
            <a:endParaRPr sz="80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l="5740"/>
          <a:stretch/>
        </p:blipFill>
        <p:spPr>
          <a:xfrm>
            <a:off x="0" y="2656125"/>
            <a:ext cx="4779660" cy="33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813600" y="5129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</a:t>
            </a:r>
            <a:endParaRPr sz="28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0" y="2712400"/>
            <a:ext cx="4187824" cy="323606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5701425" y="3860050"/>
            <a:ext cx="2160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Jacob Burnett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5400825" y="4365600"/>
            <a:ext cx="276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Edgecam Automation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4883600" y="4952650"/>
            <a:ext cx="1896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December 7, 2017</a:t>
            </a:r>
            <a:endParaRPr sz="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6780500" y="4952650"/>
            <a:ext cx="1896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rPr>
              <a:t>Samantha Walker</a:t>
            </a:r>
            <a:endParaRPr sz="900">
              <a:solidFill>
                <a:srgbClr val="666666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4">
            <a:alphaModFix/>
          </a:blip>
          <a:srcRect l="7307" t="31441" r="3795" b="13869"/>
          <a:stretch/>
        </p:blipFill>
        <p:spPr>
          <a:xfrm>
            <a:off x="337675" y="2262475"/>
            <a:ext cx="4187825" cy="19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550" y="2712600"/>
            <a:ext cx="1305252" cy="130524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3227550" y="2394450"/>
            <a:ext cx="11919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SPI partner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516700" y="3619125"/>
            <a:ext cx="2160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SBSpark prepped learner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51"/>
          <p:cNvSpPr txBox="1"/>
          <p:nvPr/>
        </p:nvSpPr>
        <p:spPr>
          <a:xfrm>
            <a:off x="970800" y="4365600"/>
            <a:ext cx="26310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Completes task that achieves experience skill outlined from Re- default consultation</a:t>
            </a:r>
            <a:endParaRPr sz="1800"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5673375" y="1810526"/>
            <a:ext cx="33213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Credible recognition of experience Hiring qualifications increase</a:t>
            </a:r>
            <a:endParaRPr sz="1800"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587325" y="1059825"/>
            <a:ext cx="14625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3.</a:t>
            </a:r>
            <a:endParaRPr sz="80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4543725" y="1480675"/>
            <a:ext cx="14625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4.</a:t>
            </a:r>
            <a:endParaRPr sz="80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813600" y="5129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</a:t>
            </a:r>
            <a:endParaRPr sz="36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813600" y="5891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Curriculum Overview</a:t>
            </a:r>
            <a:r>
              <a:rPr lang="en-US" sz="28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</a:t>
            </a:r>
            <a:endParaRPr sz="28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66624"/>
          <a:stretch/>
        </p:blipFill>
        <p:spPr>
          <a:xfrm>
            <a:off x="3488325" y="381362"/>
            <a:ext cx="1987725" cy="6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t="15964" b="16012"/>
          <a:stretch/>
        </p:blipFill>
        <p:spPr>
          <a:xfrm>
            <a:off x="1673529" y="1044375"/>
            <a:ext cx="5796945" cy="5520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324075" y="1978175"/>
            <a:ext cx="1987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Daily Life</a:t>
            </a:r>
            <a:endParaRPr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158025" y="5685525"/>
            <a:ext cx="1987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Specialized Activities </a:t>
            </a:r>
            <a:endParaRPr>
              <a:solidFill>
                <a:srgbClr val="F3F3F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3776">
            <a:off x="5597906" y="2467592"/>
            <a:ext cx="2882137" cy="164694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384350" y="1205025"/>
            <a:ext cx="14625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5.</a:t>
            </a:r>
            <a:endParaRPr sz="8000">
              <a:solidFill>
                <a:srgbClr val="ACD13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650" y="1509825"/>
            <a:ext cx="3466700" cy="507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/>
          <p:nvPr/>
        </p:nvSpPr>
        <p:spPr>
          <a:xfrm>
            <a:off x="3748575" y="3226038"/>
            <a:ext cx="2344800" cy="1140000"/>
          </a:xfrm>
          <a:prstGeom prst="bentArrow">
            <a:avLst>
              <a:gd name="adj1" fmla="val 13637"/>
              <a:gd name="adj2" fmla="val 17046"/>
              <a:gd name="adj3" fmla="val 19322"/>
              <a:gd name="adj4" fmla="val 87500"/>
            </a:avLst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" name="Google Shape;4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3773">
            <a:off x="3529025" y="4498400"/>
            <a:ext cx="481775" cy="2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/>
        </p:nvSpPr>
        <p:spPr>
          <a:xfrm>
            <a:off x="813600" y="5129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Implementation</a:t>
            </a:r>
            <a:endParaRPr sz="36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 descr="Image result for poor using tech"/>
          <p:cNvPicPr preferRelativeResize="0"/>
          <p:nvPr/>
        </p:nvPicPr>
        <p:blipFill rotWithShape="1">
          <a:blip r:embed="rId3">
            <a:alphaModFix/>
          </a:blip>
          <a:srcRect l="3750" r="6305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370956" y="29144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ctrTitle"/>
          </p:nvPr>
        </p:nvSpPr>
        <p:spPr>
          <a:xfrm>
            <a:off x="744325" y="4596100"/>
            <a:ext cx="76725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CD13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Promote tech literacy as a pathway to addressing more important needs</a:t>
            </a:r>
            <a:endParaRPr>
              <a:solidFill>
                <a:srgbClr val="ACD13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685800" y="3496900"/>
            <a:ext cx="77724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0">
                <a:solidFill>
                  <a:srgbClr val="ACD13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Tech in Daily Life</a:t>
            </a:r>
            <a:endParaRPr sz="9500">
              <a:solidFill>
                <a:srgbClr val="93C47D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118400" y="4815575"/>
            <a:ext cx="73416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Enhance tech skills to stimulate a more resourceful lifestyle</a:t>
            </a:r>
            <a:endParaRPr sz="2400">
              <a:solidFill>
                <a:srgbClr val="CCCCCC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813600" y="1553625"/>
            <a:ext cx="34452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i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Taking advantage of technology to change the way people connect &amp; communicate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Social Media Platforms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Messaging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International Connection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Email 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Video Chats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Photo sharing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909076" y="1059832"/>
            <a:ext cx="6789080" cy="45719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13600" y="665375"/>
            <a:ext cx="43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Communication in Daily Life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41" name="Google Shape;141;p19" descr="Image result for tech social media"/>
          <p:cNvPicPr preferRelativeResize="0"/>
          <p:nvPr/>
        </p:nvPicPr>
        <p:blipFill rotWithShape="1">
          <a:blip r:embed="rId3">
            <a:alphaModFix/>
          </a:blip>
          <a:srcRect l="23346" r="26140"/>
          <a:stretch/>
        </p:blipFill>
        <p:spPr>
          <a:xfrm>
            <a:off x="4258800" y="1629825"/>
            <a:ext cx="3445200" cy="383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511175"/>
            <a:ext cx="615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Applications  in Daily Life </a:t>
            </a:r>
            <a:endParaRPr sz="2800" b="1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546850" y="1392500"/>
            <a:ext cx="2644200" cy="4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Learning how to complete electronic applications 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Username/password and account creation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Download/save/access/upload documents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Store personal information and key documents for easy access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Barlow Condensed Thin"/>
                <a:ea typeface="Barlow Condensed Thin"/>
                <a:cs typeface="Barlow Condensed Thin"/>
                <a:sym typeface="Barlow Condensed Thin"/>
              </a:rPr>
              <a:t>Apply for benefits, jobs, memberships and legal documentation</a:t>
            </a:r>
            <a:endParaRPr sz="1800">
              <a:solidFill>
                <a:srgbClr val="FFFFFF"/>
              </a:solidFill>
              <a:latin typeface="Barlow Condensed Thin"/>
              <a:ea typeface="Barlow Condensed Thin"/>
              <a:cs typeface="Barlow Condensed Thin"/>
              <a:sym typeface="Barlow Condensed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75" y="1541050"/>
            <a:ext cx="4542925" cy="4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511175"/>
            <a:ext cx="615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ACD1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813600" y="665375"/>
            <a:ext cx="41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Info Gathering in Daily Life</a:t>
            </a:r>
            <a:r>
              <a:rPr lang="en-US" sz="2800">
                <a:solidFill>
                  <a:srgbClr val="FFFFFF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rPr>
              <a:t> </a:t>
            </a:r>
            <a:endParaRPr sz="2800">
              <a:solidFill>
                <a:srgbClr val="FFFFFF"/>
              </a:solidFill>
              <a:latin typeface="Barlow Condensed Black"/>
              <a:ea typeface="Barlow Condensed Black"/>
              <a:cs typeface="Barlow Condensed Black"/>
              <a:sym typeface="Barlow Condensed Black"/>
            </a:endParaRPr>
          </a:p>
        </p:txBody>
      </p:sp>
      <p:pic>
        <p:nvPicPr>
          <p:cNvPr id="158" name="Google Shape;158;p21" descr="Image result for Internet"/>
          <p:cNvPicPr preferRelativeResize="0"/>
          <p:nvPr/>
        </p:nvPicPr>
        <p:blipFill rotWithShape="1">
          <a:blip r:embed="rId3">
            <a:alphaModFix/>
          </a:blip>
          <a:srcRect l="25336" r="26303"/>
          <a:stretch/>
        </p:blipFill>
        <p:spPr>
          <a:xfrm>
            <a:off x="909075" y="1350725"/>
            <a:ext cx="4072075" cy="47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5125025" y="1261200"/>
            <a:ext cx="2961000" cy="4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Navigating the web to effectively find information</a:t>
            </a:r>
            <a:endParaRPr sz="18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Google / search engines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Search strategies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Data storage &amp; access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Identifying reliable sources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Downloading apps</a:t>
            </a: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511175"/>
            <a:ext cx="615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Macintosh PowerPoint</Application>
  <PresentationFormat>On-screen Show (4:3)</PresentationFormat>
  <Paragraphs>269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Pinyon Script</vt:lpstr>
      <vt:lpstr>Barlow Condensed Medium</vt:lpstr>
      <vt:lpstr>Barlow Condensed SemiBold</vt:lpstr>
      <vt:lpstr>Barlow Condensed</vt:lpstr>
      <vt:lpstr>Maven Pro</vt:lpstr>
      <vt:lpstr>Lato Black</vt:lpstr>
      <vt:lpstr>Helvetica Neue</vt:lpstr>
      <vt:lpstr>Barlow Condensed ExtraLight</vt:lpstr>
      <vt:lpstr>Barlow Condensed Thin</vt:lpstr>
      <vt:lpstr>Lato</vt:lpstr>
      <vt:lpstr>Lato Light</vt:lpstr>
      <vt:lpstr>Lato Hairline</vt:lpstr>
      <vt:lpstr>Barlow Condensed Light</vt:lpstr>
      <vt:lpstr>Barlow Condensed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Promote tech literacy as a pathway to addressing more important needs</vt:lpstr>
      <vt:lpstr>Tech in Daily Life</vt:lpstr>
      <vt:lpstr>PowerPoint Presentation</vt:lpstr>
      <vt:lpstr>PowerPoint Presentation</vt:lpstr>
      <vt:lpstr>PowerPoint Presentation</vt:lpstr>
      <vt:lpstr>Spark tech confidence in those who feel tech illiterate</vt:lpstr>
      <vt:lpstr>PowerPoint Presentation</vt:lpstr>
      <vt:lpstr>PowerPoint Presentation</vt:lpstr>
      <vt:lpstr>PowerPoint Presentation</vt:lpstr>
      <vt:lpstr>PowerPoint Presentation</vt:lpstr>
      <vt:lpstr>Spark interest by giving tech purpose; don’t just teach for tech’s sake </vt:lpstr>
      <vt:lpstr> +Tech</vt:lpstr>
      <vt:lpstr>PowerPoint Presentation</vt:lpstr>
      <vt:lpstr>PowerPoint Presentation</vt:lpstr>
      <vt:lpstr>PowerPoint Presentation</vt:lpstr>
      <vt:lpstr>PowerPoint Presentation</vt:lpstr>
      <vt:lpstr> +Tech </vt:lpstr>
      <vt:lpstr>Leverage ubiquity of smartphones as a gateway to tech confidence</vt:lpstr>
      <vt:lpstr>PowerPoint Presentation</vt:lpstr>
      <vt:lpstr>PowerPoint Presentation</vt:lpstr>
      <vt:lpstr>PowerPoint Presentation</vt:lpstr>
      <vt:lpstr>Personal Growth </vt:lpstr>
      <vt:lpstr>PowerPoint Presentation</vt:lpstr>
      <vt:lpstr>PowerPoint Presentation</vt:lpstr>
      <vt:lpstr>PowerPoint Presentation</vt:lpstr>
      <vt:lpstr>Career Growth </vt:lpstr>
      <vt:lpstr>Aid employers &amp; employees in utilizing tech more efficiently in the workplace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Samantha Walker</cp:lastModifiedBy>
  <cp:revision>1</cp:revision>
  <dcterms:modified xsi:type="dcterms:W3CDTF">2019-04-14T23:50:05Z</dcterms:modified>
</cp:coreProperties>
</file>